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8" r:id="rId3"/>
    <p:sldId id="446" r:id="rId4"/>
    <p:sldId id="319" r:id="rId5"/>
    <p:sldId id="434" r:id="rId6"/>
    <p:sldId id="433" r:id="rId7"/>
    <p:sldId id="447" r:id="rId8"/>
    <p:sldId id="435" r:id="rId9"/>
    <p:sldId id="448" r:id="rId10"/>
    <p:sldId id="436" r:id="rId11"/>
    <p:sldId id="445" r:id="rId12"/>
    <p:sldId id="398" r:id="rId13"/>
    <p:sldId id="443" r:id="rId14"/>
    <p:sldId id="444" r:id="rId15"/>
    <p:sldId id="44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724C63F-BBD5-45F5-ABE6-24306D09076C}">
          <p14:sldIdLst>
            <p14:sldId id="256"/>
            <p14:sldId id="308"/>
            <p14:sldId id="446"/>
            <p14:sldId id="319"/>
            <p14:sldId id="434"/>
            <p14:sldId id="433"/>
            <p14:sldId id="447"/>
            <p14:sldId id="435"/>
            <p14:sldId id="448"/>
            <p14:sldId id="436"/>
            <p14:sldId id="445"/>
            <p14:sldId id="398"/>
            <p14:sldId id="443"/>
            <p14:sldId id="444"/>
            <p14:sldId id="441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411B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>
        <p:scale>
          <a:sx n="91" d="100"/>
          <a:sy n="91" d="100"/>
        </p:scale>
        <p:origin x="-126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644057-B647-48F8-871F-9AC467AF4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CB88AD9-2701-4A8C-8941-F1396BFA39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3EA76B9-E091-49AE-97D3-CC80BACED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BD02BDE-4FB2-4814-A5A5-7E1301B09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269E9E5-B58E-4FFC-9BE5-8069D3CE4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130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412CE6-3FEA-4420-8AE0-CB4766405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564273-B7F9-43A0-A4FA-0982EB02F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E9AA644-F6D2-48D1-8DCF-A39EEA377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D159309-6B46-4F62-9743-329307370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FC9D65-690E-4388-9C66-1E7A6C444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9340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249421-6B66-49DA-ABE8-0C4F7799D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4156A42-F041-4B99-82A7-1FE5720B0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3D6FBBA-B8CE-4603-B48D-42253311C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A0E7998-1633-4B00-AE46-EFE6786CB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73EAFD8-1B7C-4B82-9FBB-B0AB7E03A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92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E3080C-D3F5-4A7A-AC6C-F4A2A37E1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0F341E-B509-4A1C-8826-1764DE4865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1C8EA7B-794A-441D-8042-C7B1CE0513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67E9C25-A494-45D3-914D-6B53CCCEE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CD45BD1-4F82-4FCA-B690-BF90522A8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BC722D6-39E7-44E9-81CC-D20E40474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79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153E15-408B-4E33-AD8B-A2EF6B70D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1CF0FD5-6233-4396-9AB1-20575791D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1CD9443-3023-471A-B110-35BECFC22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2371044-6F18-4725-A748-176C544332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C97BFDE-082D-4331-9722-BB23695E95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A0BE919-6236-4EF0-B7E6-C2ED1B720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D3EB8DD-549D-4F5E-AD73-1F7163335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B550999-67BB-44B7-A6F4-4036AD6E9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985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0F996F-8884-4D17-987C-E84070041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411D993-BF2B-40F1-9240-2B333E282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26FAC5C-C73A-4678-A056-4B4C596AD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1AC4FB4-016B-4A64-8498-819FBA05C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588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E07D527-99A4-4041-B723-F09D3B870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FAF20D4-686F-4463-BFAC-47A8FA436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83B3306-445B-4D5D-8380-8A2EFDE20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922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27AF95-E7AC-483C-B275-95840933B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4907BA7-557C-4B8C-92C9-951FEE7F2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2396234-BD4A-409F-9CEB-FE47B7E3D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6023CC7-7BF6-4DEF-AB8D-A1CD5EDF3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9B96D25-F5DF-4944-AB7A-EF561C431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E1751C5-FB56-40F3-A6D3-87211F57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78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7CA601-FF77-4116-B56A-ECFB01E12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1666CCC-BCCD-45C7-BE1F-B35F8E9A92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6AD07FF-60F9-44BD-9D88-EFB6BFD132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82E1403-F8F8-49EE-BC51-1803AD248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4794F61-244C-4085-B72C-B7A3BEDD8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229ABA7-CB78-44D1-A52B-B1D5DCED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918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9DADF1-3C43-41DF-B886-3A1C1DEF8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532CE99-DE22-4E35-9229-393CB7E3CD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25B9E75-7825-4526-BF81-60D30D3DD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CA01CBE-67D5-4C5A-8D27-7710AE4B2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26B196-66E7-419E-ABCD-1816DAA3B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48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756BE86-BB34-4A22-8FCF-28915DA98E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D059506-6565-480B-9C68-0A546743C2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7C2742C-0902-46CD-B672-A6951BAF8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E01A-E5FF-48BC-AE7E-9E29D793DAD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F9CCC84-2786-48EC-9F73-A7F4C2AB9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BC2D2D2-71D0-497D-80D6-2C0C8207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759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F959CF0-3C2C-49A7-9D5B-5814BAF06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C7D2896-268D-4795-A869-04263ED4A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170DE11-1190-45F0-B6D6-6145EFF0E0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6E01A-E5FF-48BC-AE7E-9E29D793DAD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1855733-80F3-4CF2-82FA-26B9A73144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AFB08C-0B98-473C-8CC5-F8B781E993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1D4CB-F21F-4E45-981D-9212B5610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76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0">
            <a:extLst>
              <a:ext uri="{FF2B5EF4-FFF2-40B4-BE49-F238E27FC236}">
                <a16:creationId xmlns:a16="http://schemas.microsoft.com/office/drawing/2014/main" xmlns="" id="{55666830-9A19-4E01-8505-D6C7F9AC5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" name="Picture 55" descr="Books, pens, and a wall clock">
            <a:extLst>
              <a:ext uri="{FF2B5EF4-FFF2-40B4-BE49-F238E27FC236}">
                <a16:creationId xmlns:a16="http://schemas.microsoft.com/office/drawing/2014/main" xmlns="" id="{EECCF83E-8DEF-401B-A047-34871B78EC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7" r="10227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73" name="Freeform: Shape 72">
            <a:extLst>
              <a:ext uri="{FF2B5EF4-FFF2-40B4-BE49-F238E27FC236}">
                <a16:creationId xmlns:a16="http://schemas.microsoft.com/office/drawing/2014/main" xmlns="" id="{AE9FC877-7FB6-4D22-9988-35420644E2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5" name="Freeform: Shape 74">
            <a:extLst>
              <a:ext uri="{FF2B5EF4-FFF2-40B4-BE49-F238E27FC236}">
                <a16:creationId xmlns:a16="http://schemas.microsoft.com/office/drawing/2014/main" xmlns="" id="{E41809D1-F12E-46BB-B804-5F209D325E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48723E-2A39-4554-9E83-AFF32EF54A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GB" sz="48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GB" sz="4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sz="4800" b="1" dirty="0">
                <a:solidFill>
                  <a:schemeClr val="accent1">
                    <a:lumMod val="75000"/>
                  </a:schemeClr>
                </a:solidFill>
              </a:rPr>
              <a:t>Mock Test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8878148-DECD-44B9-BF4B-7A86C4D5E3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May 2022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6394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41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AD21898E-86C0-4C8A-A76C-DF33E844C8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5C8F04BD-D093-45D0-B54C-50FDB308B4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3241" y="252248"/>
            <a:ext cx="8145518" cy="1149502"/>
          </a:xfrm>
        </p:spPr>
        <p:txBody>
          <a:bodyPr anchor="ctr">
            <a:normAutofit/>
          </a:bodyPr>
          <a:lstStyle/>
          <a:p>
            <a:pPr algn="ctr"/>
            <a:r>
              <a:rPr lang="en-GB" sz="3600" b="1" dirty="0">
                <a:solidFill>
                  <a:srgbClr val="C00000"/>
                </a:solidFill>
              </a:rPr>
              <a:t>return/single/corporate/couchette/buffet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4207" y="2061274"/>
            <a:ext cx="9052613" cy="4544477"/>
          </a:xfrm>
        </p:spPr>
        <p:txBody>
          <a:bodyPr anchor="t">
            <a:norm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We didn’t know when we’d go back so we bought a </a:t>
            </a:r>
            <a:r>
              <a:rPr lang="en-US" sz="3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…  ticket.</a:t>
            </a:r>
          </a:p>
          <a:p>
            <a:r>
              <a:rPr lang="en-US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Their train was travelling by night, so they chose a … . </a:t>
            </a:r>
          </a:p>
          <a:p>
            <a:r>
              <a:rPr lang="en-US" sz="3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… traveller</a:t>
            </a:r>
            <a:r>
              <a:rPr lang="en-US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travels on business.</a:t>
            </a:r>
            <a:endParaRPr lang="en-US" sz="32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endParaRPr lang="en-GB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355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41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AD21898E-86C0-4C8A-A76C-DF33E844C8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5C8F04BD-D093-45D0-B54C-50FDB308B4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3241" y="252248"/>
            <a:ext cx="8145518" cy="1149502"/>
          </a:xfrm>
        </p:spPr>
        <p:txBody>
          <a:bodyPr anchor="ctr">
            <a:normAutofit/>
          </a:bodyPr>
          <a:lstStyle/>
          <a:p>
            <a:pPr algn="ctr"/>
            <a:r>
              <a:rPr lang="en-GB" sz="3600" b="1" dirty="0">
                <a:solidFill>
                  <a:srgbClr val="C00000"/>
                </a:solidFill>
              </a:rPr>
              <a:t>return/single/corporate/couchette/buffet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4207" y="2061274"/>
            <a:ext cx="9052613" cy="4544477"/>
          </a:xfrm>
        </p:spPr>
        <p:txBody>
          <a:bodyPr anchor="t">
            <a:norm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We didn’t know when we’d go back so we bought a </a:t>
            </a:r>
            <a:r>
              <a:rPr lang="en-US" sz="3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single  ticket.</a:t>
            </a:r>
          </a:p>
          <a:p>
            <a:r>
              <a:rPr lang="en-US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Their train was travelling by night, so they chose a couchette . </a:t>
            </a:r>
          </a:p>
          <a:p>
            <a:r>
              <a:rPr lang="en-US" sz="3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Corporate traveller</a:t>
            </a:r>
            <a:r>
              <a:rPr lang="en-US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travels on business.</a:t>
            </a:r>
            <a:endParaRPr lang="en-US" sz="32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endParaRPr lang="en-GB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165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AD21898E-86C0-4C8A-A76C-DF33E844C8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5C8F04BD-D093-45D0-B54C-50FDB308B4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en-GB"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MAKE POLITE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765738"/>
            <a:ext cx="8003190" cy="4726502"/>
          </a:xfrm>
        </p:spPr>
        <p:txBody>
          <a:bodyPr anchor="t"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FFFFFF"/>
                </a:solidFill>
              </a:rPr>
              <a:t>How long is the flight to Beijing?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FFFFFF"/>
                </a:solidFill>
              </a:rPr>
              <a:t>Have you ever travelled by ship?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FFFFFF"/>
                </a:solidFill>
              </a:rPr>
              <a:t>How much does a ticket to Barcelona cost?</a:t>
            </a:r>
          </a:p>
          <a:p>
            <a:pPr marL="0" indent="0" algn="just">
              <a:buNone/>
            </a:pPr>
            <a:endParaRPr lang="en-GB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9486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AD21898E-86C0-4C8A-A76C-DF33E844C8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5C8F04BD-D093-45D0-B54C-50FDB308B4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r>
              <a:rPr lang="en-GB" sz="3600" dirty="0"/>
              <a:t>Can you tell me…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765738"/>
            <a:ext cx="8003190" cy="4726502"/>
          </a:xfrm>
        </p:spPr>
        <p:txBody>
          <a:bodyPr anchor="t"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FFFFFF"/>
                </a:solidFill>
              </a:rPr>
              <a:t>how long the flight to Beijing is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FFFFFF"/>
                </a:solidFill>
              </a:rPr>
              <a:t>if you have ever travelled by ship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FFFFFF"/>
                </a:solidFill>
              </a:rPr>
              <a:t>how much a ticket to Barcelona costs</a:t>
            </a:r>
          </a:p>
          <a:p>
            <a:pPr marL="0" indent="0" algn="just">
              <a:buNone/>
            </a:pPr>
            <a:endParaRPr lang="en-GB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554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41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AD21898E-86C0-4C8A-A76C-DF33E844C8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5C8F04BD-D093-45D0-B54C-50FDB308B4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3241" y="252248"/>
            <a:ext cx="8145518" cy="1149502"/>
          </a:xfrm>
        </p:spPr>
        <p:txBody>
          <a:bodyPr anchor="ctr">
            <a:normAutofit/>
          </a:bodyPr>
          <a:lstStyle/>
          <a:p>
            <a:pPr algn="ctr"/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4207" y="1880558"/>
            <a:ext cx="9152329" cy="4725194"/>
          </a:xfrm>
        </p:spPr>
        <p:txBody>
          <a:bodyPr anchor="t">
            <a:normAutofit/>
          </a:bodyPr>
          <a:lstStyle/>
          <a:p>
            <a:r>
              <a:rPr lang="en-GB" sz="3200" dirty="0"/>
              <a:t>P… is where you get on and off a train at the station.</a:t>
            </a:r>
          </a:p>
          <a:p>
            <a:r>
              <a:rPr lang="en-GB" sz="3200" dirty="0"/>
              <a:t>I… is a list of goods or services to be paid. </a:t>
            </a:r>
          </a:p>
          <a:p>
            <a:r>
              <a:rPr lang="en-GB" sz="3200" dirty="0"/>
              <a:t>V… parks a car for guests. </a:t>
            </a:r>
          </a:p>
          <a:p>
            <a:endParaRPr lang="en-GB" sz="32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7383793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41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AD21898E-86C0-4C8A-A76C-DF33E844C8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5C8F04BD-D093-45D0-B54C-50FDB308B4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3241" y="252248"/>
            <a:ext cx="8145518" cy="1149502"/>
          </a:xfrm>
        </p:spPr>
        <p:txBody>
          <a:bodyPr anchor="ctr">
            <a:normAutofit/>
          </a:bodyPr>
          <a:lstStyle/>
          <a:p>
            <a:pPr algn="ctr"/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4207" y="1880558"/>
            <a:ext cx="9152329" cy="4725194"/>
          </a:xfrm>
        </p:spPr>
        <p:txBody>
          <a:bodyPr anchor="t">
            <a:normAutofit/>
          </a:bodyPr>
          <a:lstStyle/>
          <a:p>
            <a:r>
              <a:rPr lang="en-GB" sz="3200" dirty="0"/>
              <a:t>Platform is where you get on and off a train at the station.</a:t>
            </a:r>
          </a:p>
          <a:p>
            <a:r>
              <a:rPr lang="en-GB" sz="3200" dirty="0"/>
              <a:t>Invoice is a list of goods or services to be paid. </a:t>
            </a:r>
          </a:p>
          <a:p>
            <a:r>
              <a:rPr lang="en-GB" sz="3200" dirty="0"/>
              <a:t>Valet parks a car for guests. </a:t>
            </a:r>
          </a:p>
          <a:p>
            <a:endParaRPr lang="en-GB" sz="32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7727627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AD21898E-86C0-4C8A-A76C-DF33E844C8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5C8F04BD-D093-45D0-B54C-50FDB308B4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en-GB"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past tense or present perfect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1308" y="1765738"/>
            <a:ext cx="8927023" cy="4726502"/>
          </a:xfrm>
        </p:spPr>
        <p:txBody>
          <a:bodyPr anchor="t">
            <a:normAutofit/>
          </a:bodyPr>
          <a:lstStyle/>
          <a:p>
            <a:r>
              <a:rPr lang="en-GB" sz="3200" dirty="0">
                <a:solidFill>
                  <a:schemeClr val="tx2"/>
                </a:solidFill>
              </a:rPr>
              <a:t>… you ever … Indian food? (try)</a:t>
            </a:r>
          </a:p>
          <a:p>
            <a:r>
              <a:rPr lang="en-GB" sz="3200" dirty="0">
                <a:solidFill>
                  <a:schemeClr val="tx2"/>
                </a:solidFill>
              </a:rPr>
              <a:t>His train … yesterday evening (leave)</a:t>
            </a:r>
          </a:p>
          <a:p>
            <a:r>
              <a:rPr lang="en-GB" sz="3200" dirty="0">
                <a:solidFill>
                  <a:schemeClr val="tx2"/>
                </a:solidFill>
              </a:rPr>
              <a:t>She … every summer in Greece since 2005 (spend)</a:t>
            </a:r>
          </a:p>
          <a:p>
            <a:endParaRPr lang="en-GB" sz="32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en-GB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3014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AD21898E-86C0-4C8A-A76C-DF33E844C8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5C8F04BD-D093-45D0-B54C-50FDB308B4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en-GB"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past tense or present perfect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5810" y="1765738"/>
            <a:ext cx="8942521" cy="4726502"/>
          </a:xfrm>
        </p:spPr>
        <p:txBody>
          <a:bodyPr anchor="t">
            <a:normAutofit/>
          </a:bodyPr>
          <a:lstStyle/>
          <a:p>
            <a:r>
              <a:rPr lang="en-GB" sz="3200" dirty="0">
                <a:solidFill>
                  <a:schemeClr val="tx2"/>
                </a:solidFill>
              </a:rPr>
              <a:t>Have you ever tried Indian food? </a:t>
            </a:r>
          </a:p>
          <a:p>
            <a:r>
              <a:rPr lang="en-GB" sz="3200" dirty="0">
                <a:solidFill>
                  <a:schemeClr val="tx2"/>
                </a:solidFill>
              </a:rPr>
              <a:t>His train left yesterday evening. </a:t>
            </a:r>
          </a:p>
          <a:p>
            <a:r>
              <a:rPr lang="en-GB" sz="3200" dirty="0">
                <a:solidFill>
                  <a:schemeClr val="tx2"/>
                </a:solidFill>
              </a:rPr>
              <a:t>She has spent every summer in Greece since 2005. </a:t>
            </a:r>
          </a:p>
          <a:p>
            <a:endParaRPr lang="en-GB" sz="32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en-GB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64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41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AD21898E-86C0-4C8A-A76C-DF33E844C8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5C8F04BD-D093-45D0-B54C-50FDB308B4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3241" y="252248"/>
            <a:ext cx="8145518" cy="1149502"/>
          </a:xfrm>
        </p:spPr>
        <p:txBody>
          <a:bodyPr anchor="ctr">
            <a:normAutofit/>
          </a:bodyPr>
          <a:lstStyle/>
          <a:p>
            <a:pPr algn="ctr"/>
            <a:r>
              <a:rPr lang="en-GB" sz="3600" b="1" dirty="0">
                <a:solidFill>
                  <a:srgbClr val="C00000"/>
                </a:solidFill>
              </a:rPr>
              <a:t>conveyor  shore coast client safety </a:t>
            </a:r>
            <a:br>
              <a:rPr lang="en-GB" sz="3600" b="1" dirty="0">
                <a:solidFill>
                  <a:srgbClr val="C00000"/>
                </a:solidFill>
              </a:rPr>
            </a:br>
            <a:r>
              <a:rPr lang="en-GB" sz="3600" b="1" dirty="0">
                <a:solidFill>
                  <a:srgbClr val="C00000"/>
                </a:solidFill>
              </a:rPr>
              <a:t>excursion history document belts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9349" y="1999280"/>
            <a:ext cx="9677709" cy="4606471"/>
          </a:xfrm>
        </p:spPr>
        <p:txBody>
          <a:bodyPr anchor="t">
            <a:normAutofit/>
          </a:bodyPr>
          <a:lstStyle/>
          <a:p>
            <a:r>
              <a:rPr lang="en-GB" sz="3200" dirty="0"/>
              <a:t>At airports, baggage is taken and brought on … </a:t>
            </a:r>
          </a:p>
          <a:p>
            <a:r>
              <a:rPr lang="en-GB" sz="3200" dirty="0"/>
              <a:t>During … cruise passengers can go sightseeing, shopping and dining.</a:t>
            </a:r>
          </a:p>
          <a:p>
            <a:r>
              <a:rPr lang="en-GB" sz="3200" dirty="0"/>
              <a:t>Travel agents keep … so they know the needs and preferences for future bookings.</a:t>
            </a: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782563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41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AD21898E-86C0-4C8A-A76C-DF33E844C8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5C8F04BD-D093-45D0-B54C-50FDB308B4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050A53-3A6A-4118-8A5E-CB77ECCB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3241" y="252248"/>
            <a:ext cx="8145518" cy="1149502"/>
          </a:xfrm>
        </p:spPr>
        <p:txBody>
          <a:bodyPr anchor="ctr">
            <a:normAutofit/>
          </a:bodyPr>
          <a:lstStyle/>
          <a:p>
            <a:pPr algn="ctr"/>
            <a:r>
              <a:rPr lang="en-GB" sz="3600" b="1" dirty="0">
                <a:solidFill>
                  <a:srgbClr val="C00000"/>
                </a:solidFill>
              </a:rPr>
              <a:t>conveyor shore coast client safety </a:t>
            </a:r>
            <a:br>
              <a:rPr lang="en-GB" sz="3600" b="1" dirty="0">
                <a:solidFill>
                  <a:srgbClr val="C00000"/>
                </a:solidFill>
              </a:rPr>
            </a:br>
            <a:r>
              <a:rPr lang="en-GB" sz="3600" b="1" dirty="0">
                <a:solidFill>
                  <a:srgbClr val="C00000"/>
                </a:solidFill>
              </a:rPr>
              <a:t>excursions history document belts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D2A172-E640-4EC6-BFA1-0FD40A29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9349" y="1999280"/>
            <a:ext cx="9677709" cy="4606471"/>
          </a:xfrm>
        </p:spPr>
        <p:txBody>
          <a:bodyPr anchor="t">
            <a:normAutofit/>
          </a:bodyPr>
          <a:lstStyle/>
          <a:p>
            <a:r>
              <a:rPr lang="en-GB" sz="3200" dirty="0"/>
              <a:t>At airports, baggage is taken and brought on conveyor belts.</a:t>
            </a:r>
          </a:p>
          <a:p>
            <a:r>
              <a:rPr lang="en-GB" sz="3200" dirty="0"/>
              <a:t>During shore excursions </a:t>
            </a:r>
            <a:r>
              <a:rPr lang="en-GB" sz="3200" dirty="0" err="1"/>
              <a:t>cruies</a:t>
            </a:r>
            <a:r>
              <a:rPr lang="en-GB" sz="3200" dirty="0"/>
              <a:t> passengers can go sightseeing, shopping and dining.</a:t>
            </a:r>
          </a:p>
          <a:p>
            <a:r>
              <a:rPr lang="en-GB" sz="3200" dirty="0"/>
              <a:t>Travel agents keep client history so they know the needs and preferences for future bookings.</a:t>
            </a: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277642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xmlns="" id="{55666830-9A19-4E01-8505-D6C7F9AC5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57" descr="Stack of retro suitcases">
            <a:extLst>
              <a:ext uri="{FF2B5EF4-FFF2-40B4-BE49-F238E27FC236}">
                <a16:creationId xmlns:a16="http://schemas.microsoft.com/office/drawing/2014/main" xmlns="" id="{57D83772-A495-4D2C-9BDE-39989C815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97" b="21697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69" name="Freeform: Shape 68">
            <a:extLst>
              <a:ext uri="{FF2B5EF4-FFF2-40B4-BE49-F238E27FC236}">
                <a16:creationId xmlns:a16="http://schemas.microsoft.com/office/drawing/2014/main" xmlns="" id="{AE9FC877-7FB6-4D22-9988-35420644E2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1" name="Freeform: Shape 70">
            <a:extLst>
              <a:ext uri="{FF2B5EF4-FFF2-40B4-BE49-F238E27FC236}">
                <a16:creationId xmlns:a16="http://schemas.microsoft.com/office/drawing/2014/main" xmlns="" id="{E41809D1-F12E-46BB-B804-5F209D325E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179CC885-016C-4920-8F8B-4E3BDBB60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GB" sz="3100" b="1" dirty="0">
                <a:solidFill>
                  <a:schemeClr val="accent2">
                    <a:lumMod val="50000"/>
                  </a:schemeClr>
                </a:solidFill>
              </a:rPr>
              <a:t>Bonus</a:t>
            </a:r>
            <a:r>
              <a:rPr lang="en-GB" sz="32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GB" sz="32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3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GB" sz="3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3600" dirty="0">
                <a:solidFill>
                  <a:schemeClr val="accent2">
                    <a:lumMod val="50000"/>
                  </a:schemeClr>
                </a:solidFill>
              </a:rPr>
              <a:t>Give three examples of baggage on flight</a:t>
            </a:r>
            <a:br>
              <a:rPr lang="en-GB" sz="3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3600" dirty="0">
                <a:solidFill>
                  <a:schemeClr val="accent2">
                    <a:lumMod val="50000"/>
                  </a:schemeClr>
                </a:solidFill>
              </a:rPr>
              <a:t>Give three examples of flight class</a:t>
            </a:r>
            <a:r>
              <a:rPr lang="en-GB" sz="3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GB" sz="3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3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GB" sz="3000" dirty="0">
                <a:solidFill>
                  <a:schemeClr val="accent2">
                    <a:lumMod val="50000"/>
                  </a:schemeClr>
                </a:solidFill>
              </a:rPr>
            </a:br>
            <a:endParaRPr lang="en-GB" sz="3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D2A172-E640-4EC6-BFA1-0FD40A297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pPr algn="l"/>
            <a:endParaRPr lang="en-GB" sz="2000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4227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xmlns="" id="{55666830-9A19-4E01-8505-D6C7F9AC5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57" descr="Orange beetle car headlight">
            <a:extLst>
              <a:ext uri="{FF2B5EF4-FFF2-40B4-BE49-F238E27FC236}">
                <a16:creationId xmlns:a16="http://schemas.microsoft.com/office/drawing/2014/main" xmlns="" id="{57D83772-A495-4D2C-9BDE-39989C8151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8" r="10718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69" name="Freeform: Shape 68">
            <a:extLst>
              <a:ext uri="{FF2B5EF4-FFF2-40B4-BE49-F238E27FC236}">
                <a16:creationId xmlns:a16="http://schemas.microsoft.com/office/drawing/2014/main" xmlns="" id="{AE9FC877-7FB6-4D22-9988-35420644E2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1" name="Freeform: Shape 70">
            <a:extLst>
              <a:ext uri="{FF2B5EF4-FFF2-40B4-BE49-F238E27FC236}">
                <a16:creationId xmlns:a16="http://schemas.microsoft.com/office/drawing/2014/main" xmlns="" id="{E41809D1-F12E-46BB-B804-5F209D325E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179CC885-016C-4920-8F8B-4E3BDBB60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397670"/>
            <a:ext cx="4023360" cy="3899961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GB" sz="3100" b="1" dirty="0">
                <a:solidFill>
                  <a:schemeClr val="accent2">
                    <a:lumMod val="50000"/>
                  </a:schemeClr>
                </a:solidFill>
              </a:rPr>
              <a:t>Bonus</a:t>
            </a:r>
            <a:r>
              <a:rPr lang="en-GB" sz="32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GB" sz="32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3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GB" sz="3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3600" dirty="0">
                <a:solidFill>
                  <a:schemeClr val="accent2">
                    <a:lumMod val="50000"/>
                  </a:schemeClr>
                </a:solidFill>
              </a:rPr>
              <a:t>Explain the advantages and disadvantages of travelling by car.</a:t>
            </a:r>
            <a:br>
              <a:rPr lang="en-GB" sz="3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3600" dirty="0">
                <a:solidFill>
                  <a:schemeClr val="accent2">
                    <a:lumMod val="50000"/>
                  </a:schemeClr>
                </a:solidFill>
              </a:rPr>
              <a:t>Explain why </a:t>
            </a:r>
            <a:r>
              <a:rPr lang="en-GB" sz="3600">
                <a:solidFill>
                  <a:schemeClr val="accent2">
                    <a:lumMod val="50000"/>
                  </a:schemeClr>
                </a:solidFill>
              </a:rPr>
              <a:t>train </a:t>
            </a:r>
            <a:r>
              <a:rPr lang="en-GB" sz="3600">
                <a:solidFill>
                  <a:schemeClr val="accent2">
                    <a:lumMod val="50000"/>
                  </a:schemeClr>
                </a:solidFill>
              </a:rPr>
              <a:t>or plane </a:t>
            </a:r>
            <a:r>
              <a:rPr lang="en-GB" sz="3600" dirty="0">
                <a:solidFill>
                  <a:schemeClr val="accent2">
                    <a:lumMod val="50000"/>
                  </a:schemeClr>
                </a:solidFill>
              </a:rPr>
              <a:t>is </a:t>
            </a:r>
            <a:r>
              <a:rPr lang="en-GB" sz="3600" dirty="0" smtClean="0">
                <a:solidFill>
                  <a:schemeClr val="accent2">
                    <a:lumMod val="50000"/>
                  </a:schemeClr>
                </a:solidFill>
              </a:rPr>
              <a:t>better </a:t>
            </a:r>
            <a:r>
              <a:rPr lang="en-GB" sz="3600" dirty="0">
                <a:solidFill>
                  <a:schemeClr val="accent2">
                    <a:lumMod val="50000"/>
                  </a:schemeClr>
                </a:solidFill>
              </a:rPr>
              <a:t>for short haul distances.</a:t>
            </a:r>
            <a:br>
              <a:rPr lang="en-GB" sz="3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3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GB" sz="3000" dirty="0">
                <a:solidFill>
                  <a:schemeClr val="accent2">
                    <a:lumMod val="50000"/>
                  </a:schemeClr>
                </a:solidFill>
              </a:rPr>
            </a:br>
            <a:endParaRPr lang="en-GB" sz="3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D2A172-E640-4EC6-BFA1-0FD40A297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953132"/>
            <a:ext cx="3933306" cy="1208141"/>
          </a:xfrm>
        </p:spPr>
        <p:txBody>
          <a:bodyPr>
            <a:normAutofit/>
          </a:bodyPr>
          <a:lstStyle/>
          <a:p>
            <a:pPr algn="l"/>
            <a:endParaRPr lang="en-GB" sz="2000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976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xmlns="" id="{55666830-9A19-4E01-8505-D6C7F9AC5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57" descr="Camera in bag">
            <a:extLst>
              <a:ext uri="{FF2B5EF4-FFF2-40B4-BE49-F238E27FC236}">
                <a16:creationId xmlns:a16="http://schemas.microsoft.com/office/drawing/2014/main" xmlns="" id="{57D83772-A495-4D2C-9BDE-39989C8151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5" r="10865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69" name="Freeform: Shape 68">
            <a:extLst>
              <a:ext uri="{FF2B5EF4-FFF2-40B4-BE49-F238E27FC236}">
                <a16:creationId xmlns:a16="http://schemas.microsoft.com/office/drawing/2014/main" xmlns="" id="{AE9FC877-7FB6-4D22-9988-35420644E2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1" name="Freeform: Shape 70">
            <a:extLst>
              <a:ext uri="{FF2B5EF4-FFF2-40B4-BE49-F238E27FC236}">
                <a16:creationId xmlns:a16="http://schemas.microsoft.com/office/drawing/2014/main" xmlns="" id="{E41809D1-F12E-46BB-B804-5F209D325E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179CC885-016C-4920-8F8B-4E3BDBB60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696727"/>
            <a:ext cx="4023360" cy="3831905"/>
          </a:xfrm>
        </p:spPr>
        <p:txBody>
          <a:bodyPr anchor="b">
            <a:normAutofit/>
          </a:bodyPr>
          <a:lstStyle/>
          <a:p>
            <a:pPr algn="l"/>
            <a:r>
              <a:rPr lang="en-GB" sz="2800" b="1" dirty="0">
                <a:solidFill>
                  <a:schemeClr val="accent2">
                    <a:lumMod val="50000"/>
                  </a:schemeClr>
                </a:solidFill>
              </a:rPr>
              <a:t>Bonus</a:t>
            </a:r>
            <a:r>
              <a:rPr lang="en-GB" sz="32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GB" sz="32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3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GB" sz="3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3200" dirty="0">
                <a:solidFill>
                  <a:schemeClr val="accent2">
                    <a:lumMod val="50000"/>
                  </a:schemeClr>
                </a:solidFill>
              </a:rPr>
              <a:t>Name three duties of a travel agent</a:t>
            </a:r>
            <a:br>
              <a:rPr lang="en-GB" sz="32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3200" dirty="0">
                <a:solidFill>
                  <a:schemeClr val="accent2">
                    <a:lumMod val="50000"/>
                  </a:schemeClr>
                </a:solidFill>
              </a:rPr>
              <a:t>Name three duties of a tour operator</a:t>
            </a:r>
            <a:r>
              <a:rPr lang="en-GB" sz="3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GB" sz="3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3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GB" sz="3000" dirty="0">
                <a:solidFill>
                  <a:schemeClr val="accent2">
                    <a:lumMod val="50000"/>
                  </a:schemeClr>
                </a:solidFill>
              </a:rPr>
            </a:br>
            <a:endParaRPr lang="en-GB" sz="3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D2A172-E640-4EC6-BFA1-0FD40A297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953132"/>
            <a:ext cx="3933306" cy="1208141"/>
          </a:xfrm>
        </p:spPr>
        <p:txBody>
          <a:bodyPr>
            <a:normAutofit/>
          </a:bodyPr>
          <a:lstStyle/>
          <a:p>
            <a:pPr algn="l"/>
            <a:endParaRPr lang="en-GB" sz="2000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6106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179CC885-016C-4920-8F8B-4E3BDBB60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2386738"/>
            <a:ext cx="4087306" cy="3177154"/>
          </a:xfrm>
        </p:spPr>
        <p:txBody>
          <a:bodyPr anchor="b">
            <a:noAutofit/>
          </a:bodyPr>
          <a:lstStyle/>
          <a:p>
            <a:pPr algn="l"/>
            <a:r>
              <a:rPr lang="en-GB" sz="4000" b="1" dirty="0"/>
              <a:t/>
            </a:r>
            <a:br>
              <a:rPr lang="en-GB" sz="4000" b="1" dirty="0"/>
            </a:br>
            <a:r>
              <a:rPr lang="en-GB" sz="4000" b="1" dirty="0"/>
              <a:t/>
            </a:r>
            <a:br>
              <a:rPr lang="en-GB" sz="4000" b="1" dirty="0"/>
            </a:br>
            <a:r>
              <a:rPr lang="en-GB" sz="5400" b="1" dirty="0">
                <a:solidFill>
                  <a:srgbClr val="FFFF00"/>
                </a:solidFill>
              </a:rPr>
              <a:t>Good Luck!</a:t>
            </a:r>
            <a:br>
              <a:rPr lang="en-GB" sz="5400" b="1" dirty="0">
                <a:solidFill>
                  <a:srgbClr val="FFFF00"/>
                </a:solidFill>
              </a:rPr>
            </a:br>
            <a:r>
              <a:rPr lang="en-GB" sz="5400" b="1" dirty="0">
                <a:solidFill>
                  <a:srgbClr val="FFFF00"/>
                </a:solidFill>
              </a:rPr>
              <a:t/>
            </a:r>
            <a:br>
              <a:rPr lang="en-GB" sz="5400" b="1" dirty="0">
                <a:solidFill>
                  <a:srgbClr val="FFFF00"/>
                </a:solidFill>
              </a:rPr>
            </a:br>
            <a:endParaRPr lang="en-GB" sz="4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D2A172-E640-4EC6-BFA1-0FD40A297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371959"/>
            <a:ext cx="4526105" cy="2509264"/>
          </a:xfrm>
        </p:spPr>
        <p:txBody>
          <a:bodyPr anchor="t">
            <a:normAutofit/>
          </a:bodyPr>
          <a:lstStyle/>
          <a:p>
            <a:pPr algn="l"/>
            <a:endParaRPr lang="en-GB" sz="3600" dirty="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xmlns="" id="{E49CC64F-7275-4E33-961B-0C5CDC4398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8" name="Picture 57" descr="Ladybug on a yellow flower">
            <a:extLst>
              <a:ext uri="{FF2B5EF4-FFF2-40B4-BE49-F238E27FC236}">
                <a16:creationId xmlns:a16="http://schemas.microsoft.com/office/drawing/2014/main" xmlns="" id="{57D83772-A495-4D2C-9BDE-39989C815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1" r="1592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434955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2641</TotalTime>
  <Words>345</Words>
  <Application>Microsoft Office PowerPoint</Application>
  <PresentationFormat>Prilagođavanje</PresentationFormat>
  <Paragraphs>44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15</vt:i4>
      </vt:variant>
    </vt:vector>
  </HeadingPairs>
  <TitlesOfParts>
    <vt:vector size="16" baseType="lpstr">
      <vt:lpstr>Office Theme</vt:lpstr>
      <vt:lpstr> Mock Test 2</vt:lpstr>
      <vt:lpstr>return/single/corporate/couchette/buffet</vt:lpstr>
      <vt:lpstr>return/single/corporate/couchette/buffet</vt:lpstr>
      <vt:lpstr>MAKE POLITE QUESTIONS</vt:lpstr>
      <vt:lpstr>Can you tell me…</vt:lpstr>
      <vt:lpstr>PowerPoint prezentacija</vt:lpstr>
      <vt:lpstr>PowerPoint prezentacija</vt:lpstr>
      <vt:lpstr>past tense or present perfect</vt:lpstr>
      <vt:lpstr>past tense or present perfect</vt:lpstr>
      <vt:lpstr>conveyor  shore coast client safety  excursion history document belts</vt:lpstr>
      <vt:lpstr>conveyor shore coast client safety  excursions history document belts</vt:lpstr>
      <vt:lpstr>Bonus  Give three examples of baggage on flight Give three examples of flight class  </vt:lpstr>
      <vt:lpstr>Bonus  Explain the advantages and disadvantages of travelling by car. Explain why train or plane is better for short haul distances.  </vt:lpstr>
      <vt:lpstr>Bonus  Name three duties of a travel agent Name three duties of a tour operator  </vt:lpstr>
      <vt:lpstr>  Good Luck!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EJA1</dc:title>
  <dc:creator>Emilija Lipovsek</dc:creator>
  <cp:lastModifiedBy>Emilija Lipovsek</cp:lastModifiedBy>
  <cp:revision>38</cp:revision>
  <dcterms:created xsi:type="dcterms:W3CDTF">2021-11-04T18:27:39Z</dcterms:created>
  <dcterms:modified xsi:type="dcterms:W3CDTF">2022-05-04T10:44:22Z</dcterms:modified>
</cp:coreProperties>
</file>